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theme/themeOverride3.xml" ContentType="application/vnd.openxmlformats-officedocument.themeOverr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7" r:id="rId2"/>
    <p:sldId id="355" r:id="rId3"/>
    <p:sldId id="337" r:id="rId4"/>
    <p:sldId id="314" r:id="rId5"/>
    <p:sldId id="339" r:id="rId6"/>
    <p:sldId id="374" r:id="rId7"/>
    <p:sldId id="368" r:id="rId8"/>
    <p:sldId id="369" r:id="rId9"/>
    <p:sldId id="375" r:id="rId10"/>
    <p:sldId id="370" r:id="rId11"/>
    <p:sldId id="366" r:id="rId12"/>
    <p:sldId id="367" r:id="rId13"/>
    <p:sldId id="371" r:id="rId14"/>
    <p:sldId id="365" r:id="rId15"/>
    <p:sldId id="372" r:id="rId16"/>
    <p:sldId id="359" r:id="rId17"/>
    <p:sldId id="360" r:id="rId18"/>
    <p:sldId id="361" r:id="rId19"/>
    <p:sldId id="362" r:id="rId20"/>
    <p:sldId id="363" r:id="rId21"/>
    <p:sldId id="373" r:id="rId22"/>
    <p:sldId id="364" r:id="rId23"/>
  </p:sldIdLst>
  <p:sldSz cx="5143500" cy="91440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241" autoAdjust="0"/>
  </p:normalViewPr>
  <p:slideViewPr>
    <p:cSldViewPr>
      <p:cViewPr varScale="1">
        <p:scale>
          <a:sx n="82" d="100"/>
          <a:sy n="82" d="100"/>
        </p:scale>
        <p:origin x="-3720" y="-84"/>
      </p:cViewPr>
      <p:guideLst>
        <p:guide orient="horz" pos="2880"/>
        <p:guide pos="16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18.05.2023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Verson</a:t>
            </a:r>
            <a:r>
              <a:rPr lang="en-US" dirty="0" smtClean="0"/>
              <a:t> 0.1:</a:t>
            </a:r>
            <a:r>
              <a:rPr lang="en-US" baseline="0" dirty="0" smtClean="0"/>
              <a:t> Draft 1</a:t>
            </a:r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5D362-086D-44A2-94F5-03EC7FA42488}" type="slidenum">
              <a:rPr lang="nb-NO" smtClean="0"/>
              <a:pPr/>
              <a:t>1</a:t>
            </a:fld>
            <a:endParaRPr lang="nb-NO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385763" y="2840568"/>
            <a:ext cx="4371975" cy="1960034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771525" y="5181600"/>
            <a:ext cx="360045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08162" y="6400800"/>
            <a:ext cx="3086100" cy="75565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008162" y="817033"/>
            <a:ext cx="30861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008162" y="7156451"/>
            <a:ext cx="3086100" cy="10731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3729037" y="366185"/>
            <a:ext cx="1157288" cy="7802034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257175" y="366185"/>
            <a:ext cx="3386138" cy="7802034"/>
          </a:xfrm>
        </p:spPr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467544"/>
            <a:ext cx="5143500" cy="504056"/>
          </a:xfrm>
        </p:spPr>
        <p:txBody>
          <a:bodyPr/>
          <a:lstStyle/>
          <a:p>
            <a:r>
              <a:rPr lang="nb-NO" dirty="0" smtClean="0"/>
              <a:t>Klikk for å redigere tittelstil</a:t>
            </a:r>
            <a:endParaRPr lang="nb-NO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467544"/>
            <a:ext cx="5143500" cy="1152130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1763688"/>
            <a:ext cx="5143500" cy="7160795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06301" y="5875868"/>
            <a:ext cx="4371975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06301" y="3875618"/>
            <a:ext cx="4371975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257175" y="2133602"/>
            <a:ext cx="2271713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2614612" y="2133602"/>
            <a:ext cx="2271713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257175" y="2046818"/>
            <a:ext cx="2272606" cy="85301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257175" y="2899833"/>
            <a:ext cx="2272606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2612828" y="2046818"/>
            <a:ext cx="2273498" cy="85301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2612828" y="2899833"/>
            <a:ext cx="2273498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4803998" y="8964488"/>
            <a:ext cx="339502" cy="179512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257176" y="364066"/>
            <a:ext cx="1692176" cy="154940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2010966" y="364069"/>
            <a:ext cx="2875359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257176" y="1913469"/>
            <a:ext cx="1692176" cy="62547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467544"/>
            <a:ext cx="5143500" cy="1152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979712"/>
            <a:ext cx="5143500" cy="6944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 smtClean="0"/>
              <a:t>Klikk for å redigere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5143500" cy="46754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ktangel 9"/>
          <p:cNvSpPr/>
          <p:nvPr/>
        </p:nvSpPr>
        <p:spPr>
          <a:xfrm>
            <a:off x="0" y="9019822"/>
            <a:ext cx="5143500" cy="1241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445377" y="98212"/>
            <a:ext cx="35283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noProof="0" dirty="0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 Intelligence Directorate</a:t>
            </a:r>
            <a:endParaRPr lang="en-US" sz="1000" b="0" noProof="0" dirty="0">
              <a:solidFill>
                <a:schemeClr val="tx1"/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12" name="TekstSylinder 11"/>
          <p:cNvSpPr txBox="1"/>
          <p:nvPr/>
        </p:nvSpPr>
        <p:spPr>
          <a:xfrm>
            <a:off x="0" y="9025207"/>
            <a:ext cx="51435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 err="1" smtClean="0">
                <a:solidFill>
                  <a:schemeClr val="bg1"/>
                </a:solidFill>
                <a:latin typeface="Arial Black" pitchFamily="34" charset="0"/>
              </a:rPr>
              <a:t>Omnia</a:t>
            </a:r>
            <a:r>
              <a:rPr lang="nb-NO" sz="700" b="1" dirty="0" smtClean="0">
                <a:solidFill>
                  <a:schemeClr val="bg1"/>
                </a:solidFill>
                <a:latin typeface="Arial Black" pitchFamily="34" charset="0"/>
              </a:rPr>
              <a:t> </a:t>
            </a:r>
            <a:r>
              <a:rPr lang="nb-NO" sz="700" b="1" dirty="0" err="1" smtClean="0">
                <a:solidFill>
                  <a:schemeClr val="bg1"/>
                </a:solidFill>
                <a:latin typeface="Arial Black" pitchFamily="34" charset="0"/>
              </a:rPr>
              <a:t>Vincit</a:t>
            </a:r>
            <a:r>
              <a:rPr lang="nb-NO" sz="700" b="1" dirty="0" smtClean="0">
                <a:solidFill>
                  <a:schemeClr val="bg1"/>
                </a:solidFill>
                <a:latin typeface="Arial Black" pitchFamily="34" charset="0"/>
              </a:rPr>
              <a:t> </a:t>
            </a:r>
            <a:r>
              <a:rPr lang="nb-NO" sz="700" b="1" dirty="0" err="1" smtClean="0">
                <a:solidFill>
                  <a:schemeClr val="bg1"/>
                </a:solidFill>
                <a:latin typeface="Arial Black" pitchFamily="34" charset="0"/>
              </a:rPr>
              <a:t>Sapientia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pic>
        <p:nvPicPr>
          <p:cNvPr id="2050" name="Picture 2" descr="D:\DCS_Missions\OPAR-Brief\LOGOS\VID_logo.png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-19456" y="9728"/>
            <a:ext cx="504730" cy="457816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Sylinder 2"/>
          <p:cNvSpPr txBox="1"/>
          <p:nvPr/>
        </p:nvSpPr>
        <p:spPr>
          <a:xfrm>
            <a:off x="0" y="4788024"/>
            <a:ext cx="51435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rial Black" pitchFamily="34" charset="0"/>
                <a:ea typeface="MS Mincho" pitchFamily="49" charset="-128"/>
              </a:rPr>
              <a:t>Generic Navy structure</a:t>
            </a:r>
          </a:p>
          <a:p>
            <a:pPr algn="ctr"/>
            <a:endParaRPr lang="en-US" sz="2800" b="1" dirty="0" smtClean="0">
              <a:latin typeface="Arial Black" pitchFamily="34" charset="0"/>
              <a:ea typeface="MS Mincho" pitchFamily="49" charset="-128"/>
            </a:endParaRPr>
          </a:p>
          <a:p>
            <a:pPr algn="ctr"/>
            <a:r>
              <a:rPr lang="en-US" sz="2800" b="1" dirty="0" smtClean="0">
                <a:latin typeface="Arial Black" pitchFamily="34" charset="0"/>
                <a:ea typeface="MS Mincho" pitchFamily="49" charset="-128"/>
              </a:rPr>
              <a:t>INTREP VID-B-003</a:t>
            </a:r>
          </a:p>
          <a:p>
            <a:pPr algn="ctr"/>
            <a:endParaRPr lang="en-US" sz="2800" b="1" dirty="0"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9" name="TekstSylinder 8"/>
          <p:cNvSpPr txBox="1"/>
          <p:nvPr/>
        </p:nvSpPr>
        <p:spPr>
          <a:xfrm>
            <a:off x="268367" y="7140379"/>
            <a:ext cx="4572014" cy="830997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NOTE:  </a:t>
            </a:r>
            <a:r>
              <a:rPr lang="en-US" sz="1200" dirty="0" smtClean="0"/>
              <a:t>Virtual Intelligence Directorate (VID) is a fictive intelligence organization created to increase immersion in missions and campaigns hosted and organized by the 132nd Virtual Wing, using DCS (Digital Combat Simulator).</a:t>
            </a:r>
            <a:endParaRPr lang="en-US" sz="1200" dirty="0"/>
          </a:p>
        </p:txBody>
      </p:sp>
      <p:sp>
        <p:nvSpPr>
          <p:cNvPr id="10" name="TekstSylinder 9"/>
          <p:cNvSpPr txBox="1"/>
          <p:nvPr/>
        </p:nvSpPr>
        <p:spPr>
          <a:xfrm>
            <a:off x="0" y="8424049"/>
            <a:ext cx="514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Published: 2023-05-18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0" y="8100392"/>
            <a:ext cx="514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Version</a:t>
            </a:r>
            <a:r>
              <a:rPr lang="en-US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mtClean="0">
                <a:latin typeface="Arial" pitchFamily="34" charset="0"/>
                <a:cs typeface="Arial" pitchFamily="34" charset="0"/>
              </a:rPr>
              <a:t>1.1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kstSylinder 12"/>
          <p:cNvSpPr txBox="1"/>
          <p:nvPr/>
        </p:nvSpPr>
        <p:spPr>
          <a:xfrm>
            <a:off x="0" y="2935528"/>
            <a:ext cx="5143500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35261F"/>
                </a:solidFill>
                <a:latin typeface="Constantia" pitchFamily="18" charset="0"/>
              </a:rPr>
              <a:t>VIRTUAL INTELLIGENCE DIRECTORATE</a:t>
            </a:r>
          </a:p>
          <a:p>
            <a:pPr algn="ctr"/>
            <a:r>
              <a:rPr lang="en-US" sz="700" b="1" smtClean="0">
                <a:solidFill>
                  <a:schemeClr val="bg1">
                    <a:lumMod val="85000"/>
                  </a:schemeClr>
                </a:solidFill>
                <a:latin typeface="Constantia" pitchFamily="18" charset="0"/>
              </a:rPr>
              <a:t>x</a:t>
            </a:r>
          </a:p>
          <a:p>
            <a:pPr algn="ctr"/>
            <a:r>
              <a:rPr lang="en-US" i="1" smtClean="0">
                <a:solidFill>
                  <a:srgbClr val="35261F"/>
                </a:solidFill>
                <a:latin typeface="Constantia" pitchFamily="18" charset="0"/>
              </a:rPr>
              <a:t>OMNIA VINCIT SAPIENTIA</a:t>
            </a:r>
            <a:endParaRPr lang="en-US" i="1">
              <a:solidFill>
                <a:srgbClr val="35261F"/>
              </a:solidFill>
              <a:latin typeface="Constantia" pitchFamily="18" charset="0"/>
            </a:endParaRPr>
          </a:p>
        </p:txBody>
      </p:sp>
      <p:pic>
        <p:nvPicPr>
          <p:cNvPr id="1026" name="Picture 2" descr="D:\DCS_Missions\OPAR-Brief\LOGOS\VID_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26618" y="539551"/>
            <a:ext cx="2641276" cy="239577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Frigate 11540 </a:t>
            </a:r>
            <a:r>
              <a:rPr lang="en-US" sz="1800" dirty="0" err="1" smtClean="0"/>
              <a:t>Neustrashimy</a:t>
            </a:r>
            <a:endParaRPr lang="en-US" sz="1800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51920"/>
            <a:ext cx="5143500" cy="29095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96086" y="3851920"/>
            <a:ext cx="2809875" cy="333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6285234" y="1691680"/>
            <a:ext cx="6124575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kstSylinder 7"/>
          <p:cNvSpPr txBox="1"/>
          <p:nvPr/>
        </p:nvSpPr>
        <p:spPr>
          <a:xfrm>
            <a:off x="0" y="1403648"/>
            <a:ext cx="4948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Task: </a:t>
            </a:r>
            <a:r>
              <a:rPr lang="en-US" sz="1200" dirty="0" smtClean="0"/>
              <a:t>ASW</a:t>
            </a:r>
          </a:p>
          <a:p>
            <a:r>
              <a:rPr lang="en-US" sz="1200" b="1" dirty="0" smtClean="0"/>
              <a:t>Secondary task: </a:t>
            </a:r>
            <a:r>
              <a:rPr lang="en-US" sz="1200" dirty="0" smtClean="0"/>
              <a:t>N/A</a:t>
            </a:r>
          </a:p>
          <a:p>
            <a:r>
              <a:rPr lang="en-US" sz="1200" b="1" dirty="0" smtClean="0"/>
              <a:t>Main armament: </a:t>
            </a:r>
          </a:p>
          <a:p>
            <a:pPr>
              <a:buFontTx/>
              <a:buChar char="-"/>
            </a:pPr>
            <a:r>
              <a:rPr lang="en-US" sz="1200" dirty="0" smtClean="0"/>
              <a:t>ASW weapons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Corvette 1124.4 </a:t>
            </a:r>
            <a:r>
              <a:rPr lang="en-US" sz="1800" dirty="0" err="1" smtClean="0"/>
              <a:t>Grisha</a:t>
            </a:r>
            <a:endParaRPr lang="en-US" sz="1800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51920"/>
            <a:ext cx="5178135" cy="240801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620938" y="1187624"/>
            <a:ext cx="2857500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4917082" y="4932040"/>
            <a:ext cx="4395785" cy="1656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kstSylinder 7"/>
          <p:cNvSpPr txBox="1"/>
          <p:nvPr/>
        </p:nvSpPr>
        <p:spPr>
          <a:xfrm>
            <a:off x="0" y="1403648"/>
            <a:ext cx="4948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Task: </a:t>
            </a:r>
            <a:r>
              <a:rPr lang="en-US" sz="1200" dirty="0" smtClean="0"/>
              <a:t>ASW</a:t>
            </a:r>
          </a:p>
          <a:p>
            <a:r>
              <a:rPr lang="en-US" sz="1200" b="1" dirty="0" smtClean="0"/>
              <a:t>Secondary task: </a:t>
            </a:r>
            <a:r>
              <a:rPr lang="en-US" sz="1200" dirty="0" smtClean="0"/>
              <a:t>N/A</a:t>
            </a:r>
          </a:p>
          <a:p>
            <a:r>
              <a:rPr lang="en-US" sz="1200" b="1" dirty="0" smtClean="0"/>
              <a:t>Main armament: </a:t>
            </a:r>
          </a:p>
          <a:p>
            <a:pPr>
              <a:buFontTx/>
              <a:buChar char="-"/>
            </a:pPr>
            <a:r>
              <a:rPr lang="en-US" sz="1200" dirty="0" smtClean="0"/>
              <a:t>ASW weapons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Corvette 1241.1 </a:t>
            </a:r>
            <a:r>
              <a:rPr lang="en-US" sz="1800" dirty="0" err="1" smtClean="0"/>
              <a:t>Molniya</a:t>
            </a:r>
            <a:endParaRPr lang="en-US" sz="18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51920"/>
            <a:ext cx="5143500" cy="270830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476922" y="2123728"/>
            <a:ext cx="2828925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4989090" y="6156176"/>
            <a:ext cx="4104456" cy="912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kstSylinder 6"/>
          <p:cNvSpPr txBox="1"/>
          <p:nvPr/>
        </p:nvSpPr>
        <p:spPr>
          <a:xfrm>
            <a:off x="0" y="1403648"/>
            <a:ext cx="4948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Task: </a:t>
            </a:r>
            <a:r>
              <a:rPr lang="en-US" sz="1200" dirty="0" smtClean="0"/>
              <a:t>ASUW</a:t>
            </a:r>
          </a:p>
          <a:p>
            <a:r>
              <a:rPr lang="en-US" sz="1200" b="1" dirty="0" smtClean="0"/>
              <a:t>Secondary task:</a:t>
            </a:r>
            <a:endParaRPr lang="en-US" sz="1200" dirty="0" smtClean="0"/>
          </a:p>
          <a:p>
            <a:r>
              <a:rPr lang="en-US" sz="1200" b="1" dirty="0" smtClean="0"/>
              <a:t>Main armament: </a:t>
            </a:r>
          </a:p>
          <a:p>
            <a:pPr>
              <a:buFontTx/>
              <a:buChar char="-"/>
            </a:pPr>
            <a:r>
              <a:rPr lang="en-US" sz="1200" dirty="0" smtClean="0"/>
              <a:t>20x SS-N-2 Styx </a:t>
            </a:r>
            <a:r>
              <a:rPr lang="en-US" sz="1200" dirty="0" err="1" smtClean="0"/>
              <a:t>antiship</a:t>
            </a:r>
            <a:r>
              <a:rPr lang="en-US" sz="1200" dirty="0" smtClean="0"/>
              <a:t> missiles (range: 50nm)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LS </a:t>
            </a:r>
            <a:r>
              <a:rPr lang="en-US" sz="1800" dirty="0" err="1" smtClean="0"/>
              <a:t>Ropucha</a:t>
            </a:r>
            <a:endParaRPr lang="en-US" sz="18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51920"/>
            <a:ext cx="5143500" cy="280597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836962" y="3059832"/>
            <a:ext cx="3133725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kstSylinder 5"/>
          <p:cNvSpPr txBox="1"/>
          <p:nvPr/>
        </p:nvSpPr>
        <p:spPr>
          <a:xfrm>
            <a:off x="0" y="1403648"/>
            <a:ext cx="49480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Task: </a:t>
            </a:r>
            <a:r>
              <a:rPr lang="en-US" sz="1200" dirty="0" smtClean="0"/>
              <a:t>Amphibious landing ship</a:t>
            </a:r>
          </a:p>
          <a:p>
            <a:r>
              <a:rPr lang="en-US" sz="1200" b="1" dirty="0" smtClean="0"/>
              <a:t>Secondary task: </a:t>
            </a:r>
            <a:r>
              <a:rPr lang="en-US" sz="1200" dirty="0" smtClean="0"/>
              <a:t>N/A</a:t>
            </a:r>
            <a:endParaRPr lang="en-US" sz="1200" dirty="0" smtClean="0"/>
          </a:p>
          <a:p>
            <a:r>
              <a:rPr lang="en-US" sz="1200" b="1" dirty="0" smtClean="0"/>
              <a:t>Main armament: </a:t>
            </a:r>
          </a:p>
          <a:p>
            <a:pPr>
              <a:buFontTx/>
              <a:buChar char="-"/>
            </a:pPr>
            <a:r>
              <a:rPr lang="en-US" sz="1200" dirty="0" smtClean="0"/>
              <a:t>Self-defense</a:t>
            </a:r>
          </a:p>
          <a:p>
            <a:r>
              <a:rPr lang="en-US" sz="1200" b="1" dirty="0" smtClean="0"/>
              <a:t>Capacity:</a:t>
            </a:r>
          </a:p>
          <a:p>
            <a:pPr>
              <a:buFontTx/>
              <a:buChar char="-"/>
            </a:pPr>
            <a:r>
              <a:rPr lang="en-US" sz="1200" dirty="0" smtClean="0"/>
              <a:t>1 company or battery of ground forces</a:t>
            </a:r>
          </a:p>
          <a:p>
            <a:r>
              <a:rPr lang="en-US" sz="1200" dirty="0" smtClean="0"/>
              <a:t>OR</a:t>
            </a:r>
          </a:p>
          <a:p>
            <a:pPr>
              <a:buFontTx/>
              <a:buChar char="-"/>
            </a:pPr>
            <a:r>
              <a:rPr lang="en-US" sz="1200" dirty="0" smtClean="0"/>
              <a:t>1 SAM battalion (Limited to: SA-11, SA-6, SA-8, SA-15)</a:t>
            </a:r>
          </a:p>
          <a:p>
            <a:r>
              <a:rPr lang="en-US" sz="1200" dirty="0" smtClean="0"/>
              <a:t>OR</a:t>
            </a:r>
          </a:p>
          <a:p>
            <a:pPr>
              <a:buFontTx/>
              <a:buChar char="-"/>
            </a:pPr>
            <a:r>
              <a:rPr lang="en-US" sz="1200" dirty="0" smtClean="0"/>
              <a:t>1x Air Defense Battalion</a:t>
            </a:r>
          </a:p>
          <a:p>
            <a:endParaRPr lang="en-US" sz="12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Submarine SSK 887V Kilo</a:t>
            </a:r>
            <a:endParaRPr lang="en-US" sz="1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51920"/>
            <a:ext cx="5143500" cy="21999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413026" y="3347864"/>
            <a:ext cx="2838450" cy="263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kstSylinder 5"/>
          <p:cNvSpPr txBox="1"/>
          <p:nvPr/>
        </p:nvSpPr>
        <p:spPr>
          <a:xfrm>
            <a:off x="0" y="1403648"/>
            <a:ext cx="4948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Task: </a:t>
            </a:r>
            <a:r>
              <a:rPr lang="en-US" sz="1200" dirty="0" smtClean="0"/>
              <a:t>ASW</a:t>
            </a:r>
          </a:p>
          <a:p>
            <a:r>
              <a:rPr lang="en-US" sz="1200" b="1" dirty="0" smtClean="0"/>
              <a:t>Secondary task: </a:t>
            </a:r>
            <a:r>
              <a:rPr lang="en-US" sz="1200" dirty="0" smtClean="0"/>
              <a:t>ASUW</a:t>
            </a:r>
          </a:p>
          <a:p>
            <a:r>
              <a:rPr lang="en-US" sz="1200" b="1" dirty="0" smtClean="0"/>
              <a:t>Main armament: </a:t>
            </a:r>
          </a:p>
          <a:p>
            <a:pPr>
              <a:buFontTx/>
              <a:buChar char="-"/>
            </a:pPr>
            <a:r>
              <a:rPr lang="en-US" sz="1200" dirty="0" smtClean="0"/>
              <a:t>Torpedoes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SSK 636 Improved Kilo</a:t>
            </a:r>
            <a:endParaRPr lang="en-US" sz="18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3851920"/>
            <a:ext cx="5143499" cy="293065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188890" y="2411760"/>
            <a:ext cx="2847975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kstSylinder 5"/>
          <p:cNvSpPr txBox="1"/>
          <p:nvPr/>
        </p:nvSpPr>
        <p:spPr>
          <a:xfrm>
            <a:off x="0" y="1403648"/>
            <a:ext cx="4948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Task: </a:t>
            </a:r>
            <a:r>
              <a:rPr lang="en-US" sz="1200" dirty="0" smtClean="0"/>
              <a:t>ASW</a:t>
            </a:r>
          </a:p>
          <a:p>
            <a:r>
              <a:rPr lang="en-US" sz="1200" b="1" dirty="0" smtClean="0"/>
              <a:t>Secondary task: </a:t>
            </a:r>
            <a:r>
              <a:rPr lang="en-US" sz="1200" dirty="0" smtClean="0"/>
              <a:t>ASUW</a:t>
            </a:r>
          </a:p>
          <a:p>
            <a:r>
              <a:rPr lang="en-US" sz="1200" b="1" dirty="0" smtClean="0"/>
              <a:t>Main armament: </a:t>
            </a:r>
          </a:p>
          <a:p>
            <a:pPr>
              <a:buFontTx/>
              <a:buChar char="-"/>
            </a:pPr>
            <a:r>
              <a:rPr lang="en-US" sz="1200" dirty="0" smtClean="0"/>
              <a:t>Torpedoes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TYPE 052B Destroyer</a:t>
            </a:r>
            <a:endParaRPr lang="en-US" sz="1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3851920"/>
            <a:ext cx="5143499" cy="18933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970439" y="755576"/>
            <a:ext cx="1812044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4629050" y="4644008"/>
            <a:ext cx="4464496" cy="1935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40102" y="755576"/>
            <a:ext cx="2714253" cy="1337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40103" y="2411761"/>
            <a:ext cx="2897460" cy="5832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kstSylinder 8"/>
          <p:cNvSpPr txBox="1"/>
          <p:nvPr/>
        </p:nvSpPr>
        <p:spPr>
          <a:xfrm>
            <a:off x="0" y="1403648"/>
            <a:ext cx="49480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Task: </a:t>
            </a:r>
            <a:r>
              <a:rPr lang="en-US" sz="1200" dirty="0" smtClean="0"/>
              <a:t>ASUW</a:t>
            </a:r>
          </a:p>
          <a:p>
            <a:r>
              <a:rPr lang="en-US" sz="1200" b="1" dirty="0" smtClean="0"/>
              <a:t>Secondary task: </a:t>
            </a:r>
            <a:r>
              <a:rPr lang="en-US" sz="1200" dirty="0" smtClean="0"/>
              <a:t>ASW/AAW</a:t>
            </a:r>
            <a:endParaRPr lang="en-US" sz="1200" dirty="0" smtClean="0"/>
          </a:p>
          <a:p>
            <a:r>
              <a:rPr lang="en-US" sz="1200" b="1" dirty="0" smtClean="0"/>
              <a:t>Main armament: </a:t>
            </a:r>
          </a:p>
          <a:p>
            <a:pPr>
              <a:buFontTx/>
              <a:buChar char="-"/>
            </a:pPr>
            <a:r>
              <a:rPr lang="en-US" sz="1200" dirty="0" smtClean="0"/>
              <a:t>16x YJ-83 anti-ship missiles (range: 97nm)</a:t>
            </a:r>
          </a:p>
          <a:p>
            <a:pPr>
              <a:buFontTx/>
              <a:buChar char="-"/>
            </a:pPr>
            <a:r>
              <a:rPr lang="en-US" sz="1200" dirty="0" smtClean="0"/>
              <a:t>48x SA-N-12  air defense missiles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TYPE 052C Destroyer</a:t>
            </a:r>
            <a:endParaRPr lang="en-US" sz="1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51920"/>
            <a:ext cx="5143500" cy="21125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269010" y="1043608"/>
            <a:ext cx="1903162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4701058" y="6228184"/>
            <a:ext cx="4181847" cy="906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2180778" y="1043608"/>
            <a:ext cx="2007534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80062" y="899593"/>
            <a:ext cx="2316540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756326" y="899592"/>
            <a:ext cx="2366458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kstSylinder 9"/>
          <p:cNvSpPr txBox="1"/>
          <p:nvPr/>
        </p:nvSpPr>
        <p:spPr>
          <a:xfrm>
            <a:off x="0" y="1403648"/>
            <a:ext cx="49480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Task: </a:t>
            </a:r>
            <a:r>
              <a:rPr lang="en-US" sz="1200" dirty="0" smtClean="0"/>
              <a:t>AAW</a:t>
            </a:r>
            <a:endParaRPr lang="en-US" sz="1200" dirty="0" smtClean="0"/>
          </a:p>
          <a:p>
            <a:r>
              <a:rPr lang="en-US" sz="1200" b="1" dirty="0" smtClean="0"/>
              <a:t>Secondary task: </a:t>
            </a:r>
            <a:r>
              <a:rPr lang="en-US" sz="1200" dirty="0" smtClean="0"/>
              <a:t>ASUW/ASW</a:t>
            </a:r>
          </a:p>
          <a:p>
            <a:r>
              <a:rPr lang="en-US" sz="1200" b="1" dirty="0" smtClean="0"/>
              <a:t>Main armament: </a:t>
            </a:r>
          </a:p>
          <a:p>
            <a:pPr>
              <a:buFontTx/>
              <a:buChar char="-"/>
            </a:pPr>
            <a:r>
              <a:rPr lang="en-US" sz="1200" dirty="0" smtClean="0"/>
              <a:t>8x YJ-62 anti-ship missiles (range: 215nm)</a:t>
            </a:r>
          </a:p>
          <a:p>
            <a:pPr>
              <a:buFontTx/>
              <a:buChar char="-"/>
            </a:pPr>
            <a:r>
              <a:rPr lang="en-US" sz="1200" dirty="0" smtClean="0"/>
              <a:t>48x HHQ-9 air defense missiles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TYPE 054A Frigate</a:t>
            </a:r>
            <a:endParaRPr lang="en-US" sz="1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51920"/>
            <a:ext cx="5143500" cy="19023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828850" y="899592"/>
            <a:ext cx="1800200" cy="4029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4341018" y="5004048"/>
            <a:ext cx="4026818" cy="1900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12110" y="1187624"/>
            <a:ext cx="3152775" cy="346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kstSylinder 7"/>
          <p:cNvSpPr txBox="1"/>
          <p:nvPr/>
        </p:nvSpPr>
        <p:spPr>
          <a:xfrm>
            <a:off x="0" y="1403648"/>
            <a:ext cx="49480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Task: </a:t>
            </a:r>
            <a:r>
              <a:rPr lang="en-US" sz="1200" dirty="0" smtClean="0"/>
              <a:t>ASW</a:t>
            </a:r>
          </a:p>
          <a:p>
            <a:r>
              <a:rPr lang="en-US" sz="1200" b="1" dirty="0" smtClean="0"/>
              <a:t>Secondary task: </a:t>
            </a:r>
            <a:r>
              <a:rPr lang="en-US" sz="1200" dirty="0" smtClean="0"/>
              <a:t>ASUW/AAW</a:t>
            </a:r>
            <a:endParaRPr lang="en-US" sz="1200" dirty="0" smtClean="0"/>
          </a:p>
          <a:p>
            <a:r>
              <a:rPr lang="en-US" sz="1200" b="1" dirty="0" smtClean="0"/>
              <a:t>Main armament: </a:t>
            </a:r>
          </a:p>
          <a:p>
            <a:pPr>
              <a:buFontTx/>
              <a:buChar char="-"/>
            </a:pPr>
            <a:r>
              <a:rPr lang="en-US" sz="1200" dirty="0" smtClean="0"/>
              <a:t>8x YJ-83 anti-ship missiles (range: 97nm)</a:t>
            </a:r>
          </a:p>
          <a:p>
            <a:pPr>
              <a:buFontTx/>
              <a:buChar char="-"/>
            </a:pPr>
            <a:r>
              <a:rPr lang="en-US" sz="1200" dirty="0" smtClean="0"/>
              <a:t>32x HHQ-16 air defense missiles</a:t>
            </a:r>
          </a:p>
          <a:p>
            <a:pPr>
              <a:buFontTx/>
              <a:buChar char="-"/>
            </a:pPr>
            <a:r>
              <a:rPr lang="en-US" sz="1200" dirty="0" smtClean="0"/>
              <a:t>ASW weapons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TYPE 071 Amphibious Transport Dock</a:t>
            </a:r>
            <a:endParaRPr lang="en-US" sz="1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51920"/>
            <a:ext cx="5143500" cy="200130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764954" y="2771800"/>
            <a:ext cx="3143250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kstSylinder 5"/>
          <p:cNvSpPr txBox="1"/>
          <p:nvPr/>
        </p:nvSpPr>
        <p:spPr>
          <a:xfrm>
            <a:off x="0" y="1403648"/>
            <a:ext cx="5143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Task: </a:t>
            </a:r>
            <a:r>
              <a:rPr lang="en-US" sz="1200" dirty="0" smtClean="0"/>
              <a:t>Amphibious landing ship</a:t>
            </a:r>
          </a:p>
          <a:p>
            <a:r>
              <a:rPr lang="en-US" sz="1200" b="1" dirty="0" smtClean="0"/>
              <a:t>Secondary task: </a:t>
            </a:r>
            <a:r>
              <a:rPr lang="en-US" sz="1200" dirty="0" smtClean="0"/>
              <a:t>Command and control (Flagship)</a:t>
            </a:r>
            <a:endParaRPr lang="en-US" sz="1200" dirty="0" smtClean="0"/>
          </a:p>
          <a:p>
            <a:r>
              <a:rPr lang="en-US" sz="1200" b="1" dirty="0" smtClean="0"/>
              <a:t>Main armament: </a:t>
            </a:r>
          </a:p>
          <a:p>
            <a:pPr>
              <a:buFontTx/>
              <a:buChar char="-"/>
            </a:pPr>
            <a:r>
              <a:rPr lang="en-US" sz="1200" dirty="0" smtClean="0"/>
              <a:t>Self-defense</a:t>
            </a:r>
          </a:p>
          <a:p>
            <a:r>
              <a:rPr lang="en-US" sz="1200" b="1" dirty="0" smtClean="0"/>
              <a:t>Capacity:</a:t>
            </a:r>
          </a:p>
          <a:p>
            <a:pPr marL="0" lvl="1">
              <a:buFontTx/>
              <a:buChar char="-"/>
            </a:pPr>
            <a:r>
              <a:rPr lang="en-US" sz="1200" dirty="0" smtClean="0"/>
              <a:t>1 Battalion Task Group  (Line BN + Air Defense </a:t>
            </a:r>
            <a:r>
              <a:rPr lang="en-US" sz="1200" dirty="0" err="1" smtClean="0"/>
              <a:t>battery+Artillery</a:t>
            </a:r>
            <a:r>
              <a:rPr lang="en-US" sz="1200" dirty="0" smtClean="0"/>
              <a:t> battery)  </a:t>
            </a:r>
          </a:p>
          <a:p>
            <a:pPr lvl="1">
              <a:buFontTx/>
              <a:buChar char="-"/>
            </a:pPr>
            <a:r>
              <a:rPr lang="en-US" sz="1200" dirty="0" smtClean="0"/>
              <a:t>33x APC/IFV/MBT + 3 fuel trucks +3 ammo trucks (Line battalion)</a:t>
            </a:r>
          </a:p>
          <a:p>
            <a:pPr lvl="1">
              <a:buFontTx/>
              <a:buChar char="-"/>
            </a:pPr>
            <a:r>
              <a:rPr lang="en-US" sz="1200" dirty="0" smtClean="0"/>
              <a:t>6x + 3x ammo trucks Artillery (Artillery battery) </a:t>
            </a:r>
          </a:p>
          <a:p>
            <a:pPr lvl="1">
              <a:buFontTx/>
              <a:buChar char="-"/>
            </a:pPr>
            <a:r>
              <a:rPr lang="en-US" sz="1200" dirty="0" smtClean="0"/>
              <a:t>8x SAM/</a:t>
            </a:r>
            <a:r>
              <a:rPr lang="en-US" sz="1200" dirty="0" err="1" smtClean="0"/>
              <a:t>Shilka</a:t>
            </a:r>
            <a:r>
              <a:rPr lang="en-US" sz="1200" dirty="0" smtClean="0"/>
              <a:t> + 2x Ammo truck (Air Defense Battery)</a:t>
            </a:r>
          </a:p>
          <a:p>
            <a:pPr lvl="1"/>
            <a:r>
              <a:rPr lang="en-US" sz="1200" dirty="0" smtClean="0"/>
              <a:t>=52 vehicles</a:t>
            </a:r>
          </a:p>
          <a:p>
            <a:r>
              <a:rPr lang="en-US" sz="1200" dirty="0" smtClean="0"/>
              <a:t>OR</a:t>
            </a:r>
          </a:p>
          <a:p>
            <a:r>
              <a:rPr lang="en-US" sz="1200" dirty="0" smtClean="0"/>
              <a:t>- 60x SAM vehicles or logistical vehicles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28134" y="2483768"/>
            <a:ext cx="2162175" cy="299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Introduction</a:t>
            </a:r>
            <a:endParaRPr lang="en-US"/>
          </a:p>
        </p:txBody>
      </p:sp>
      <p:sp>
        <p:nvSpPr>
          <p:cNvPr id="3" name="TekstSylinder 2"/>
          <p:cNvSpPr txBox="1"/>
          <p:nvPr/>
        </p:nvSpPr>
        <p:spPr>
          <a:xfrm>
            <a:off x="267494" y="1835696"/>
            <a:ext cx="46085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report is part of the basic intelligence for 132</a:t>
            </a:r>
            <a:r>
              <a:rPr lang="en-US" baseline="30000" dirty="0" smtClean="0"/>
              <a:t>nd</a:t>
            </a:r>
            <a:r>
              <a:rPr lang="en-US" dirty="0" smtClean="0"/>
              <a:t> hosted events. </a:t>
            </a:r>
          </a:p>
          <a:p>
            <a:endParaRPr lang="en-US" dirty="0" smtClean="0"/>
          </a:p>
          <a:p>
            <a:r>
              <a:rPr lang="en-US" dirty="0" smtClean="0"/>
              <a:t>The aim of this report is help pilots understand the role of  enemy naval forces.  </a:t>
            </a:r>
          </a:p>
          <a:p>
            <a:endParaRPr lang="en-US" dirty="0" smtClean="0"/>
          </a:p>
          <a:p>
            <a:r>
              <a:rPr lang="en-US" dirty="0" smtClean="0"/>
              <a:t>The structure in this document is generic and the actual structure in a operation is given as intelligence for that operation.</a:t>
            </a:r>
          </a:p>
          <a:p>
            <a:endParaRPr lang="en-US" dirty="0" smtClean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TYPE 093 Attack Submarine</a:t>
            </a:r>
            <a:endParaRPr lang="en-US" sz="1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51920"/>
            <a:ext cx="5143500" cy="19250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kstSylinder 4"/>
          <p:cNvSpPr txBox="1"/>
          <p:nvPr/>
        </p:nvSpPr>
        <p:spPr>
          <a:xfrm>
            <a:off x="0" y="1403648"/>
            <a:ext cx="4948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Task: </a:t>
            </a:r>
            <a:r>
              <a:rPr lang="en-US" sz="1200" dirty="0" smtClean="0"/>
              <a:t>ASW</a:t>
            </a:r>
          </a:p>
          <a:p>
            <a:r>
              <a:rPr lang="en-US" sz="1200" b="1" dirty="0" smtClean="0"/>
              <a:t>Secondary task: </a:t>
            </a:r>
            <a:r>
              <a:rPr lang="en-US" sz="1200" dirty="0" smtClean="0"/>
              <a:t>ASUW</a:t>
            </a:r>
          </a:p>
          <a:p>
            <a:r>
              <a:rPr lang="en-US" sz="1200" b="1" dirty="0" smtClean="0"/>
              <a:t>Main armament: </a:t>
            </a:r>
          </a:p>
          <a:p>
            <a:pPr>
              <a:buFontTx/>
              <a:buChar char="-"/>
            </a:pPr>
            <a:r>
              <a:rPr lang="en-US" sz="1200" dirty="0" smtClean="0"/>
              <a:t>Torpedoes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FAC La </a:t>
            </a:r>
            <a:r>
              <a:rPr lang="en-US" sz="1800" dirty="0" err="1" smtClean="0"/>
              <a:t>Combattante</a:t>
            </a:r>
            <a:r>
              <a:rPr lang="en-US" sz="1800" dirty="0" smtClean="0"/>
              <a:t> </a:t>
            </a:r>
            <a:r>
              <a:rPr lang="en-US" sz="1800" dirty="0" err="1" smtClean="0"/>
              <a:t>IIa</a:t>
            </a:r>
            <a:endParaRPr lang="en-US" sz="18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548930" y="1187624"/>
            <a:ext cx="2828925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851920"/>
            <a:ext cx="5143500" cy="266491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96086" y="2339752"/>
            <a:ext cx="3143250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kstSylinder 6"/>
          <p:cNvSpPr txBox="1"/>
          <p:nvPr/>
        </p:nvSpPr>
        <p:spPr>
          <a:xfrm>
            <a:off x="0" y="1403648"/>
            <a:ext cx="49480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Task: </a:t>
            </a:r>
            <a:r>
              <a:rPr lang="en-US" sz="1200" dirty="0" smtClean="0"/>
              <a:t>ASUW,</a:t>
            </a:r>
          </a:p>
          <a:p>
            <a:r>
              <a:rPr lang="en-US" sz="1200" b="1" dirty="0" smtClean="0"/>
              <a:t>Secondary task: </a:t>
            </a:r>
            <a:r>
              <a:rPr lang="en-US" sz="1200" dirty="0" smtClean="0"/>
              <a:t>N/A</a:t>
            </a:r>
            <a:endParaRPr lang="en-US" sz="1200" dirty="0" smtClean="0"/>
          </a:p>
          <a:p>
            <a:r>
              <a:rPr lang="en-US" sz="1200" b="1" dirty="0" smtClean="0"/>
              <a:t>Main armament: </a:t>
            </a:r>
          </a:p>
          <a:p>
            <a:pPr>
              <a:buFontTx/>
              <a:buChar char="-"/>
            </a:pPr>
            <a:r>
              <a:rPr lang="en-US" sz="1200" dirty="0" smtClean="0"/>
              <a:t>4x </a:t>
            </a:r>
            <a:r>
              <a:rPr lang="en-US" sz="1200" dirty="0" err="1" smtClean="0"/>
              <a:t>Exocet</a:t>
            </a:r>
            <a:r>
              <a:rPr lang="en-US" sz="1200" dirty="0" smtClean="0"/>
              <a:t> anti-ship missiles (Range: 22nm)</a:t>
            </a:r>
          </a:p>
          <a:p>
            <a:r>
              <a:rPr lang="en-US" sz="1200" dirty="0" smtClean="0"/>
              <a:t>OR</a:t>
            </a:r>
          </a:p>
          <a:p>
            <a:r>
              <a:rPr lang="en-US" sz="1200" dirty="0" smtClean="0"/>
              <a:t>- 4x Harpoon anti-ship missiles (Range 75nm)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Supply ship MV Tilde</a:t>
            </a:r>
            <a:endParaRPr lang="en-US" sz="1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851920"/>
            <a:ext cx="5143500" cy="26535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kstSylinder 4"/>
          <p:cNvSpPr txBox="1"/>
          <p:nvPr/>
        </p:nvSpPr>
        <p:spPr>
          <a:xfrm>
            <a:off x="0" y="1403648"/>
            <a:ext cx="49480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Task: </a:t>
            </a:r>
            <a:r>
              <a:rPr lang="en-US" sz="1200" dirty="0" smtClean="0"/>
              <a:t>Logistical support</a:t>
            </a:r>
          </a:p>
          <a:p>
            <a:r>
              <a:rPr lang="en-US" sz="1200" b="1" dirty="0" smtClean="0"/>
              <a:t>Secondary task: </a:t>
            </a:r>
            <a:r>
              <a:rPr lang="en-US" sz="1200" dirty="0" smtClean="0"/>
              <a:t>Transport</a:t>
            </a:r>
          </a:p>
          <a:p>
            <a:r>
              <a:rPr lang="en-US" sz="1200" b="1" dirty="0" smtClean="0"/>
              <a:t>Main armament: </a:t>
            </a:r>
          </a:p>
          <a:p>
            <a:pPr>
              <a:buFontTx/>
              <a:buChar char="-"/>
            </a:pPr>
            <a:r>
              <a:rPr lang="en-US" sz="1200" dirty="0" smtClean="0"/>
              <a:t>N/A</a:t>
            </a:r>
          </a:p>
          <a:p>
            <a:r>
              <a:rPr lang="en-US" sz="1200" b="1" dirty="0" smtClean="0"/>
              <a:t>Capacity:</a:t>
            </a:r>
          </a:p>
          <a:p>
            <a:pPr>
              <a:buFontTx/>
              <a:buChar char="-"/>
            </a:pPr>
            <a:r>
              <a:rPr lang="en-US" sz="1200" dirty="0" smtClean="0"/>
              <a:t>Fuel, food, ammunition for 15 days of operation for ground forces</a:t>
            </a:r>
          </a:p>
          <a:p>
            <a:pPr>
              <a:buFontTx/>
              <a:buChar char="-"/>
            </a:pPr>
            <a:r>
              <a:rPr lang="en-US" sz="1200" dirty="0" smtClean="0"/>
              <a:t>Fuel, food to resupply ships at sea</a:t>
            </a:r>
          </a:p>
          <a:p>
            <a:pPr>
              <a:buFontTx/>
              <a:buChar char="-"/>
            </a:pPr>
            <a:r>
              <a:rPr lang="en-US" sz="1200" dirty="0" smtClean="0"/>
              <a:t>Ammunition to reload main armament for ships at sea</a:t>
            </a:r>
          </a:p>
          <a:p>
            <a:pPr>
              <a:buFontTx/>
              <a:buChar char="-"/>
            </a:pPr>
            <a:endParaRPr lang="en-US" sz="1200" dirty="0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467544"/>
            <a:ext cx="5143500" cy="576064"/>
          </a:xfrm>
        </p:spPr>
        <p:txBody>
          <a:bodyPr/>
          <a:lstStyle/>
          <a:p>
            <a:r>
              <a:rPr lang="en-US" smtClean="0"/>
              <a:t>Version control</a:t>
            </a:r>
            <a:endParaRPr lang="en-US"/>
          </a:p>
        </p:txBody>
      </p:sp>
      <p:graphicFrame>
        <p:nvGraphicFramePr>
          <p:cNvPr id="42" name="Tabell 41"/>
          <p:cNvGraphicFramePr>
            <a:graphicFrameLocks noGrp="1"/>
          </p:cNvGraphicFramePr>
          <p:nvPr/>
        </p:nvGraphicFramePr>
        <p:xfrm>
          <a:off x="0" y="1259632"/>
          <a:ext cx="5143500" cy="547953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3598"/>
                <a:gridCol w="936104"/>
                <a:gridCol w="3003798"/>
              </a:tblGrid>
              <a:tr h="27629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Version</a:t>
                      </a:r>
                      <a:r>
                        <a:rPr lang="en-US" sz="1200" baseline="0" dirty="0" smtClean="0"/>
                        <a:t> number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Date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Information changed</a:t>
                      </a:r>
                      <a:endParaRPr lang="en-US" sz="1200" dirty="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2023-05-18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Initial version</a:t>
                      </a:r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1.1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2023-05-18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Corrected minor errors</a:t>
                      </a:r>
                      <a:endParaRPr lang="en-US" sz="1200" dirty="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Content</a:t>
            </a:r>
            <a:endParaRPr lang="en-US"/>
          </a:p>
        </p:txBody>
      </p:sp>
      <p:sp>
        <p:nvSpPr>
          <p:cNvPr id="3" name="TekstSylinder 2"/>
          <p:cNvSpPr txBox="1"/>
          <p:nvPr/>
        </p:nvSpPr>
        <p:spPr>
          <a:xfrm>
            <a:off x="195486" y="1403648"/>
            <a:ext cx="4536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2" action="ppaction://hlinksldjump"/>
              </a:rPr>
              <a:t>Ship roles</a:t>
            </a:r>
            <a:endParaRPr lang="en-US" dirty="0" smtClean="0"/>
          </a:p>
          <a:p>
            <a:r>
              <a:rPr lang="en-US" dirty="0" smtClean="0">
                <a:hlinkClick r:id="rId3" action="ppaction://hlinksldjump"/>
              </a:rPr>
              <a:t>Squadron description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Plassholder for lysbildenummer 4"/>
          <p:cNvSpPr txBox="1">
            <a:spLocks/>
          </p:cNvSpPr>
          <p:nvPr/>
        </p:nvSpPr>
        <p:spPr>
          <a:xfrm>
            <a:off x="4803998" y="8964488"/>
            <a:ext cx="339502" cy="17951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FB388-42AA-4DF2-851A-CCA4A06B24AA}" type="slidenum">
              <a:rPr kumimoji="0" lang="en-US" sz="180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1200" cap="none" spc="0" normalizeH="0" baseline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Sylinder 7">
            <a:hlinkClick r:id="rId4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smtClean="0">
                <a:latin typeface="Arial Black" pitchFamily="34" charset="0"/>
              </a:rPr>
              <a:t>Back to content</a:t>
            </a:r>
            <a:endParaRPr lang="en-US" sz="1200">
              <a:latin typeface="Arial Black" pitchFamily="34" charset="0"/>
            </a:endParaRPr>
          </a:p>
        </p:txBody>
      </p:sp>
      <p:sp>
        <p:nvSpPr>
          <p:cNvPr id="9" name="TekstSylinder 8">
            <a:hlinkClick r:id="rId5" action="ppaction://hlinksldjump"/>
          </p:cNvPr>
          <p:cNvSpPr txBox="1"/>
          <p:nvPr/>
        </p:nvSpPr>
        <p:spPr>
          <a:xfrm>
            <a:off x="3435846" y="8867001"/>
            <a:ext cx="1707654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Air Force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Ship roles </a:t>
            </a:r>
            <a:endParaRPr lang="en-US" dirty="0"/>
          </a:p>
        </p:txBody>
      </p:sp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0" y="971600"/>
          <a:ext cx="5143499" cy="46918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35646"/>
                <a:gridCol w="1152128"/>
                <a:gridCol w="1039646"/>
                <a:gridCol w="1316079"/>
              </a:tblGrid>
              <a:tr h="31475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Ship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Primary</a:t>
                      </a:r>
                      <a:r>
                        <a:rPr lang="en-US" sz="1000" baseline="0" dirty="0" smtClean="0"/>
                        <a:t> role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Secondary role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Class</a:t>
                      </a:r>
                      <a:endParaRPr lang="en-US" sz="1000" dirty="0"/>
                    </a:p>
                  </a:txBody>
                  <a:tcPr/>
                </a:tc>
              </a:tr>
              <a:tr h="243036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Piyotr</a:t>
                      </a:r>
                      <a:r>
                        <a:rPr lang="en-US" sz="900" baseline="0" dirty="0" smtClean="0"/>
                        <a:t> </a:t>
                      </a:r>
                      <a:r>
                        <a:rPr lang="en-US" sz="900" baseline="0" dirty="0" err="1" smtClean="0"/>
                        <a:t>Vieliky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ASUW/ASW/AAW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C2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Battlecruiser</a:t>
                      </a:r>
                      <a:endParaRPr lang="en-US" sz="900" dirty="0"/>
                    </a:p>
                  </a:txBody>
                  <a:tcPr/>
                </a:tc>
              </a:tr>
              <a:tr h="243036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Admiral </a:t>
                      </a:r>
                      <a:r>
                        <a:rPr lang="en-US" sz="900" dirty="0" err="1" smtClean="0"/>
                        <a:t>Kutznetzov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Carrier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Carrier</a:t>
                      </a:r>
                      <a:endParaRPr lang="en-US" sz="900" dirty="0"/>
                    </a:p>
                  </a:txBody>
                  <a:tcPr/>
                </a:tc>
              </a:tr>
              <a:tr h="243036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Moskva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ASUW/ASW/AAW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C2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Cruiser</a:t>
                      </a:r>
                      <a:endParaRPr lang="en-US" sz="900" dirty="0"/>
                    </a:p>
                  </a:txBody>
                  <a:tcPr/>
                </a:tc>
              </a:tr>
              <a:tr h="243036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Rezky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ASW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ASUW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Frigate</a:t>
                      </a:r>
                      <a:endParaRPr lang="en-US" sz="900" dirty="0"/>
                    </a:p>
                  </a:txBody>
                  <a:tcPr/>
                </a:tc>
              </a:tr>
              <a:tr h="243036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Neustrashimy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ASW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Frigate</a:t>
                      </a:r>
                      <a:endParaRPr lang="en-US" sz="900" dirty="0"/>
                    </a:p>
                  </a:txBody>
                  <a:tcPr/>
                </a:tc>
              </a:tr>
              <a:tr h="243036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Grisha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ASW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Corvette</a:t>
                      </a:r>
                      <a:endParaRPr lang="en-US" sz="900" dirty="0"/>
                    </a:p>
                  </a:txBody>
                  <a:tcPr/>
                </a:tc>
              </a:tr>
              <a:tr h="243036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Molnya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ASUW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Corvette</a:t>
                      </a:r>
                      <a:endParaRPr lang="en-US" sz="900" dirty="0"/>
                    </a:p>
                  </a:txBody>
                  <a:tcPr/>
                </a:tc>
              </a:tr>
              <a:tr h="243036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SSK 887 Kilo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ASW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ASUW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Submarine</a:t>
                      </a:r>
                      <a:endParaRPr lang="en-US" sz="900" dirty="0"/>
                    </a:p>
                  </a:txBody>
                  <a:tcPr/>
                </a:tc>
              </a:tr>
              <a:tr h="243036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SSK 636 Improved</a:t>
                      </a:r>
                      <a:r>
                        <a:rPr lang="en-US" sz="900" baseline="0" dirty="0" smtClean="0"/>
                        <a:t> Kilo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ASW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ASUW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Submarine</a:t>
                      </a:r>
                      <a:endParaRPr lang="en-US" sz="900" dirty="0"/>
                    </a:p>
                  </a:txBody>
                  <a:tcPr/>
                </a:tc>
              </a:tr>
              <a:tr h="243036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Ropucha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Amphibious assault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Amphibious</a:t>
                      </a:r>
                      <a:r>
                        <a:rPr lang="en-US" sz="900" baseline="0" dirty="0" smtClean="0"/>
                        <a:t> landing vessel</a:t>
                      </a:r>
                      <a:endParaRPr lang="en-US" sz="900" dirty="0"/>
                    </a:p>
                  </a:txBody>
                  <a:tcPr/>
                </a:tc>
              </a:tr>
              <a:tr h="243036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Type 052B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ASUW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ASW/AAW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Destroyer</a:t>
                      </a:r>
                      <a:endParaRPr lang="en-US" sz="900" dirty="0"/>
                    </a:p>
                  </a:txBody>
                  <a:tcPr/>
                </a:tc>
              </a:tr>
              <a:tr h="243036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Type 052C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AAW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ASW/ASUW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Destroyer</a:t>
                      </a:r>
                      <a:endParaRPr lang="en-US" sz="900" dirty="0"/>
                    </a:p>
                  </a:txBody>
                  <a:tcPr/>
                </a:tc>
              </a:tr>
              <a:tr h="243036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Type 054A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ASW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ASUW/AAW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Frigate</a:t>
                      </a:r>
                      <a:endParaRPr lang="en-US" sz="900" dirty="0"/>
                    </a:p>
                  </a:txBody>
                  <a:tcPr/>
                </a:tc>
              </a:tr>
              <a:tr h="243036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Type 071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Amphibious assault</a:t>
                      </a:r>
                    </a:p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C2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Amphibious</a:t>
                      </a:r>
                      <a:r>
                        <a:rPr lang="en-US" sz="900" baseline="0" dirty="0" smtClean="0"/>
                        <a:t> landing vessel</a:t>
                      </a:r>
                      <a:endParaRPr lang="en-US" sz="900" dirty="0" smtClean="0"/>
                    </a:p>
                  </a:txBody>
                  <a:tcPr/>
                </a:tc>
              </a:tr>
              <a:tr h="243036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Type 093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ASW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ASUW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Submarine</a:t>
                      </a:r>
                    </a:p>
                  </a:txBody>
                  <a:tcPr/>
                </a:tc>
              </a:tr>
              <a:tr h="243036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MV Tilde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Logistical</a:t>
                      </a:r>
                      <a:r>
                        <a:rPr lang="en-US" sz="900" baseline="0" dirty="0" smtClean="0"/>
                        <a:t> support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Transport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Supply ship</a:t>
                      </a:r>
                    </a:p>
                  </a:txBody>
                  <a:tcPr/>
                </a:tc>
              </a:tr>
              <a:tr h="243036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FAC La </a:t>
                      </a:r>
                      <a:r>
                        <a:rPr lang="en-US" sz="900" dirty="0" err="1" smtClean="0"/>
                        <a:t>Combatante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ASUW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Fast Patrol Boat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kstSylinder 9"/>
          <p:cNvSpPr txBox="1"/>
          <p:nvPr/>
        </p:nvSpPr>
        <p:spPr>
          <a:xfrm>
            <a:off x="0" y="6084168"/>
            <a:ext cx="514350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 smtClean="0"/>
              <a:t>EXPLANATIONS:</a:t>
            </a:r>
          </a:p>
          <a:p>
            <a:r>
              <a:rPr lang="en-US" sz="1050" b="1" dirty="0" smtClean="0"/>
              <a:t>ASUW: </a:t>
            </a:r>
            <a:r>
              <a:rPr lang="en-US" sz="1050" dirty="0" smtClean="0"/>
              <a:t>Anti surface warfare. Combat against other ships on the surface</a:t>
            </a:r>
          </a:p>
          <a:p>
            <a:r>
              <a:rPr lang="en-US" sz="1050" b="1" dirty="0" smtClean="0"/>
              <a:t>ASW: </a:t>
            </a:r>
            <a:r>
              <a:rPr lang="en-US" sz="1050" dirty="0" smtClean="0"/>
              <a:t>Anti submarine warfare. Combat against submarines</a:t>
            </a:r>
          </a:p>
          <a:p>
            <a:r>
              <a:rPr lang="en-US" sz="1050" b="1" dirty="0" smtClean="0"/>
              <a:t>AAW: </a:t>
            </a:r>
            <a:r>
              <a:rPr lang="en-US" sz="1050" dirty="0" smtClean="0"/>
              <a:t>Anti Air Warfare. Air Defense and combat against airborne threats (aircraft and missiles)</a:t>
            </a:r>
          </a:p>
          <a:p>
            <a:r>
              <a:rPr lang="en-US" sz="1050" b="1" dirty="0" smtClean="0"/>
              <a:t>C2: </a:t>
            </a:r>
            <a:r>
              <a:rPr lang="en-US" sz="1050" dirty="0" smtClean="0"/>
              <a:t>Command and control. Flagship role in a SAG</a:t>
            </a:r>
          </a:p>
          <a:p>
            <a:r>
              <a:rPr lang="en-US" sz="1050" b="1" dirty="0" smtClean="0"/>
              <a:t>Amphibious assault:  </a:t>
            </a:r>
            <a:r>
              <a:rPr lang="en-US" sz="1050" dirty="0" smtClean="0"/>
              <a:t>Carries amphibious ground forces to a hostile shore</a:t>
            </a:r>
          </a:p>
          <a:p>
            <a:r>
              <a:rPr lang="en-US" sz="1050" b="1" dirty="0" smtClean="0"/>
              <a:t>Logistical Support: </a:t>
            </a:r>
            <a:r>
              <a:rPr lang="en-US" sz="1050" dirty="0" smtClean="0"/>
              <a:t>Supporting either amphibious forces on the ground or ships at sea.</a:t>
            </a:r>
          </a:p>
          <a:p>
            <a:r>
              <a:rPr lang="en-US" sz="1050" b="1" dirty="0" smtClean="0"/>
              <a:t>SAG: </a:t>
            </a:r>
            <a:r>
              <a:rPr lang="en-US" sz="1050" dirty="0" smtClean="0"/>
              <a:t>Surface Action Group. A group of ships operating together. Best utilized with a combined package of ASUW, ASW and AAW supported by a flagship doing command and control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err="1" smtClean="0"/>
              <a:t>Battlecruiser</a:t>
            </a:r>
            <a:r>
              <a:rPr lang="en-US" sz="1800" dirty="0" smtClean="0"/>
              <a:t> 1144.2 </a:t>
            </a:r>
            <a:r>
              <a:rPr lang="en-US" sz="1800" dirty="0" err="1" smtClean="0"/>
              <a:t>Pyotr</a:t>
            </a:r>
            <a:r>
              <a:rPr lang="en-US" sz="1800" dirty="0" smtClean="0"/>
              <a:t> </a:t>
            </a:r>
            <a:r>
              <a:rPr lang="en-US" sz="1800" dirty="0" err="1" smtClean="0"/>
              <a:t>Velikiy</a:t>
            </a:r>
            <a:endParaRPr lang="en-US" sz="18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84118" y="827584"/>
            <a:ext cx="2838450" cy="921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851920"/>
            <a:ext cx="5143500" cy="23876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5205114" y="4644008"/>
            <a:ext cx="4810084" cy="4056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4629050" y="1043608"/>
            <a:ext cx="2560712" cy="2706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kstSylinder 8"/>
          <p:cNvSpPr txBox="1"/>
          <p:nvPr/>
        </p:nvSpPr>
        <p:spPr>
          <a:xfrm>
            <a:off x="0" y="1403648"/>
            <a:ext cx="49480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Task: </a:t>
            </a:r>
            <a:r>
              <a:rPr lang="en-US" sz="1200" dirty="0" smtClean="0"/>
              <a:t>ASUW, ASW, </a:t>
            </a:r>
            <a:r>
              <a:rPr lang="en-US" sz="1200" dirty="0" smtClean="0"/>
              <a:t>AAW</a:t>
            </a:r>
            <a:endParaRPr lang="en-US" sz="1200" dirty="0" smtClean="0"/>
          </a:p>
          <a:p>
            <a:r>
              <a:rPr lang="en-US" sz="1200" b="1" dirty="0" smtClean="0"/>
              <a:t>Secondary task: </a:t>
            </a:r>
            <a:r>
              <a:rPr lang="en-US" sz="1200" dirty="0" smtClean="0"/>
              <a:t>Command and control (Flagship)</a:t>
            </a:r>
          </a:p>
          <a:p>
            <a:r>
              <a:rPr lang="en-US" sz="1200" b="1" dirty="0" smtClean="0"/>
              <a:t>Main armament: </a:t>
            </a:r>
          </a:p>
          <a:p>
            <a:pPr>
              <a:buFontTx/>
              <a:buChar char="-"/>
            </a:pPr>
            <a:r>
              <a:rPr lang="en-US" sz="1200" dirty="0" smtClean="0"/>
              <a:t>20x SS-N-19 Shipwreck </a:t>
            </a:r>
            <a:r>
              <a:rPr lang="en-US" sz="1200" dirty="0" err="1" smtClean="0"/>
              <a:t>antiship</a:t>
            </a:r>
            <a:r>
              <a:rPr lang="en-US" sz="1200" dirty="0" smtClean="0"/>
              <a:t> missiles (range: 388nm)</a:t>
            </a:r>
          </a:p>
          <a:p>
            <a:pPr>
              <a:buFontTx/>
              <a:buChar char="-"/>
            </a:pPr>
            <a:r>
              <a:rPr lang="en-US" sz="1200" dirty="0" smtClean="0"/>
              <a:t>96x S300F air defense missiles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Cruiser 1164 </a:t>
            </a:r>
            <a:r>
              <a:rPr lang="en-US" sz="1800" dirty="0" err="1" smtClean="0"/>
              <a:t>Moskva</a:t>
            </a:r>
            <a:endParaRPr lang="en-US" sz="18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51920"/>
            <a:ext cx="5143500" cy="230004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908970" y="1763688"/>
            <a:ext cx="2828925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96086" y="2411760"/>
            <a:ext cx="4594168" cy="4004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3692946" y="5148064"/>
            <a:ext cx="2105025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kstSylinder 7"/>
          <p:cNvSpPr txBox="1"/>
          <p:nvPr/>
        </p:nvSpPr>
        <p:spPr>
          <a:xfrm>
            <a:off x="0" y="1403648"/>
            <a:ext cx="49480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Task: </a:t>
            </a:r>
            <a:r>
              <a:rPr lang="en-US" sz="1200" dirty="0" smtClean="0"/>
              <a:t>ASUW, ASW, </a:t>
            </a:r>
            <a:r>
              <a:rPr lang="en-US" sz="1200" dirty="0" smtClean="0"/>
              <a:t>AAW</a:t>
            </a:r>
            <a:endParaRPr lang="en-US" sz="1200" dirty="0" smtClean="0"/>
          </a:p>
          <a:p>
            <a:r>
              <a:rPr lang="en-US" sz="1200" b="1" dirty="0" smtClean="0"/>
              <a:t>Secondary task: </a:t>
            </a:r>
            <a:r>
              <a:rPr lang="en-US" sz="1200" dirty="0" smtClean="0"/>
              <a:t>Command and control (Flagship)</a:t>
            </a:r>
          </a:p>
          <a:p>
            <a:r>
              <a:rPr lang="en-US" sz="1200" b="1" dirty="0" smtClean="0"/>
              <a:t>Main armament: </a:t>
            </a:r>
          </a:p>
          <a:p>
            <a:pPr>
              <a:buFontTx/>
              <a:buChar char="-"/>
            </a:pPr>
            <a:r>
              <a:rPr lang="en-US" sz="1200" dirty="0" smtClean="0"/>
              <a:t>16x SS-N-12 Sandbox </a:t>
            </a:r>
            <a:r>
              <a:rPr lang="en-US" sz="1200" dirty="0" err="1" smtClean="0"/>
              <a:t>antiship</a:t>
            </a:r>
            <a:r>
              <a:rPr lang="en-US" sz="1200" dirty="0" smtClean="0"/>
              <a:t> missiles (range: 300nm)</a:t>
            </a:r>
          </a:p>
          <a:p>
            <a:pPr>
              <a:buFontTx/>
              <a:buChar char="-"/>
            </a:pPr>
            <a:r>
              <a:rPr lang="en-US" sz="1200" dirty="0" smtClean="0"/>
              <a:t>64x S300F air defense missiles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CV 1143.5 Admiral </a:t>
            </a:r>
            <a:r>
              <a:rPr lang="en-US" sz="1800" dirty="0" err="1" smtClean="0"/>
              <a:t>Kutznetzov</a:t>
            </a:r>
            <a:endParaRPr lang="en-US" sz="18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851920"/>
            <a:ext cx="5143500" cy="22890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3332906" y="2987824"/>
            <a:ext cx="2828925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kstSylinder 5"/>
          <p:cNvSpPr txBox="1"/>
          <p:nvPr/>
        </p:nvSpPr>
        <p:spPr>
          <a:xfrm>
            <a:off x="0" y="1403648"/>
            <a:ext cx="49480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Task: </a:t>
            </a:r>
            <a:r>
              <a:rPr lang="en-US" sz="1200" dirty="0" smtClean="0"/>
              <a:t>Carrier</a:t>
            </a:r>
          </a:p>
          <a:p>
            <a:r>
              <a:rPr lang="en-US" sz="1200" b="1" dirty="0" smtClean="0"/>
              <a:t>Secondary task: </a:t>
            </a:r>
            <a:r>
              <a:rPr lang="en-US" sz="1200" dirty="0" smtClean="0"/>
              <a:t>N/A</a:t>
            </a:r>
          </a:p>
          <a:p>
            <a:r>
              <a:rPr lang="en-US" sz="1200" b="1" dirty="0" smtClean="0"/>
              <a:t>Main armament: </a:t>
            </a:r>
          </a:p>
          <a:p>
            <a:pPr>
              <a:buFontTx/>
              <a:buChar char="-"/>
            </a:pPr>
            <a:r>
              <a:rPr lang="en-US" sz="1200" dirty="0" smtClean="0"/>
              <a:t>32 FW aircraft</a:t>
            </a:r>
          </a:p>
          <a:p>
            <a:pPr>
              <a:buFontTx/>
              <a:buChar char="-"/>
            </a:pPr>
            <a:r>
              <a:rPr lang="en-US" sz="1200" dirty="0" smtClean="0"/>
              <a:t>24 RW aircraft</a:t>
            </a:r>
          </a:p>
          <a:p>
            <a:pPr>
              <a:buFontTx/>
              <a:buChar char="-"/>
            </a:pPr>
            <a:r>
              <a:rPr lang="en-US" sz="1200" dirty="0" smtClean="0"/>
              <a:t>12x SS-N-19 Shipwreck </a:t>
            </a:r>
            <a:r>
              <a:rPr lang="en-US" sz="1200" dirty="0" err="1" smtClean="0"/>
              <a:t>antiship</a:t>
            </a:r>
            <a:r>
              <a:rPr lang="en-US" sz="1200" dirty="0" smtClean="0"/>
              <a:t> missiles (range: 388nm)</a:t>
            </a:r>
          </a:p>
          <a:p>
            <a:pPr>
              <a:buFontTx/>
              <a:buChar char="-"/>
            </a:pPr>
            <a:r>
              <a:rPr lang="en-US" sz="1200" dirty="0" smtClean="0"/>
              <a:t>192x SA-N-9 Gauntlet air defense missiles</a:t>
            </a: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84118" y="2051720"/>
            <a:ext cx="2857500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Frigate 1135M </a:t>
            </a:r>
            <a:r>
              <a:rPr lang="en-US" sz="1800" dirty="0" err="1" smtClean="0"/>
              <a:t>Rezky</a:t>
            </a:r>
            <a:endParaRPr lang="en-US" sz="18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548930" y="971600"/>
            <a:ext cx="2857500" cy="280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851920"/>
            <a:ext cx="5143500" cy="1931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5421138" y="5580112"/>
            <a:ext cx="5195067" cy="1626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16166" y="683568"/>
            <a:ext cx="3667125" cy="764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kstSylinder 7"/>
          <p:cNvSpPr txBox="1"/>
          <p:nvPr/>
        </p:nvSpPr>
        <p:spPr>
          <a:xfrm>
            <a:off x="0" y="1403648"/>
            <a:ext cx="4948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Task: </a:t>
            </a:r>
            <a:r>
              <a:rPr lang="en-US" sz="1200" dirty="0" smtClean="0"/>
              <a:t>ASW</a:t>
            </a:r>
          </a:p>
          <a:p>
            <a:r>
              <a:rPr lang="en-US" sz="1200" b="1" dirty="0" smtClean="0"/>
              <a:t>Secondary task: </a:t>
            </a:r>
            <a:r>
              <a:rPr lang="en-US" sz="1200" dirty="0" smtClean="0"/>
              <a:t>ASUW</a:t>
            </a:r>
          </a:p>
          <a:p>
            <a:r>
              <a:rPr lang="en-US" sz="1200" b="1" dirty="0" smtClean="0"/>
              <a:t>Main armament: </a:t>
            </a:r>
          </a:p>
          <a:p>
            <a:pPr>
              <a:buFontTx/>
              <a:buChar char="-"/>
            </a:pPr>
            <a:r>
              <a:rPr lang="en-US" sz="1200" dirty="0" smtClean="0"/>
              <a:t>8x SS-N-14 </a:t>
            </a:r>
            <a:r>
              <a:rPr lang="en-US" sz="1200" dirty="0" err="1" smtClean="0"/>
              <a:t>antiship</a:t>
            </a:r>
            <a:r>
              <a:rPr lang="en-US" sz="1200" dirty="0" smtClean="0"/>
              <a:t>/antisubmarine missiles (range: 48nm)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Kontor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Kontor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Kontor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5588</TotalTime>
  <Words>874</Words>
  <Application>Microsoft Office PowerPoint</Application>
  <PresentationFormat>Skjermfremvisning (16:9)</PresentationFormat>
  <Paragraphs>223</Paragraphs>
  <Slides>22</Slides>
  <Notes>1</Notes>
  <HiddenSlides>1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22</vt:i4>
      </vt:variant>
    </vt:vector>
  </HeadingPairs>
  <TitlesOfParts>
    <vt:vector size="23" baseType="lpstr">
      <vt:lpstr>Kontortema</vt:lpstr>
      <vt:lpstr>Lysbilde 1</vt:lpstr>
      <vt:lpstr>Introduction</vt:lpstr>
      <vt:lpstr>Version control</vt:lpstr>
      <vt:lpstr>Content</vt:lpstr>
      <vt:lpstr>Ship roles </vt:lpstr>
      <vt:lpstr>Battlecruiser 1144.2 Pyotr Velikiy</vt:lpstr>
      <vt:lpstr>Cruiser 1164 Moskva</vt:lpstr>
      <vt:lpstr>CV 1143.5 Admiral Kutznetzov</vt:lpstr>
      <vt:lpstr>Frigate 1135M Rezky</vt:lpstr>
      <vt:lpstr>Frigate 11540 Neustrashimy</vt:lpstr>
      <vt:lpstr>Corvette 1124.4 Grisha</vt:lpstr>
      <vt:lpstr>Corvette 1241.1 Molniya</vt:lpstr>
      <vt:lpstr>LS Ropucha</vt:lpstr>
      <vt:lpstr>Submarine SSK 887V Kilo</vt:lpstr>
      <vt:lpstr>SSK 636 Improved Kilo</vt:lpstr>
      <vt:lpstr>TYPE 052B Destroyer</vt:lpstr>
      <vt:lpstr>TYPE 052C Destroyer</vt:lpstr>
      <vt:lpstr>TYPE 054A Frigate</vt:lpstr>
      <vt:lpstr>TYPE 071 Amphibious Transport Dock</vt:lpstr>
      <vt:lpstr>TYPE 093 Attack Submarine</vt:lpstr>
      <vt:lpstr>FAC La Combattante IIa</vt:lpstr>
      <vt:lpstr>Supply ship MV Tilde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INTREP VID B-002</dc:title>
  <dc:creator>132nd Virtual Wing</dc:creator>
  <cp:lastModifiedBy>Neck</cp:lastModifiedBy>
  <cp:revision>383</cp:revision>
  <dcterms:created xsi:type="dcterms:W3CDTF">2019-03-12T22:01:00Z</dcterms:created>
  <dcterms:modified xsi:type="dcterms:W3CDTF">2023-05-18T21:43:24Z</dcterms:modified>
</cp:coreProperties>
</file>